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00" r:id="rId1"/>
  </p:sldMasterIdLst>
  <p:notesMasterIdLst>
    <p:notesMasterId r:id="rId34"/>
  </p:notesMasterIdLst>
  <p:sldIdLst>
    <p:sldId id="292" r:id="rId2"/>
    <p:sldId id="269" r:id="rId3"/>
    <p:sldId id="303" r:id="rId4"/>
    <p:sldId id="302" r:id="rId5"/>
    <p:sldId id="288" r:id="rId6"/>
    <p:sldId id="313" r:id="rId7"/>
    <p:sldId id="314" r:id="rId8"/>
    <p:sldId id="315" r:id="rId9"/>
    <p:sldId id="309" r:id="rId10"/>
    <p:sldId id="293" r:id="rId11"/>
    <p:sldId id="294" r:id="rId12"/>
    <p:sldId id="295" r:id="rId13"/>
    <p:sldId id="316" r:id="rId14"/>
    <p:sldId id="324" r:id="rId15"/>
    <p:sldId id="296" r:id="rId16"/>
    <p:sldId id="322" r:id="rId17"/>
    <p:sldId id="317" r:id="rId18"/>
    <p:sldId id="310" r:id="rId19"/>
    <p:sldId id="326" r:id="rId20"/>
    <p:sldId id="327" r:id="rId21"/>
    <p:sldId id="325" r:id="rId22"/>
    <p:sldId id="328" r:id="rId23"/>
    <p:sldId id="329" r:id="rId24"/>
    <p:sldId id="272" r:id="rId25"/>
    <p:sldId id="283" r:id="rId26"/>
    <p:sldId id="284" r:id="rId27"/>
    <p:sldId id="306" r:id="rId28"/>
    <p:sldId id="319" r:id="rId29"/>
    <p:sldId id="320" r:id="rId30"/>
    <p:sldId id="321" r:id="rId31"/>
    <p:sldId id="300" r:id="rId32"/>
    <p:sldId id="301" r:id="rId3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559" autoAdjust="0"/>
  </p:normalViewPr>
  <p:slideViewPr>
    <p:cSldViewPr>
      <p:cViewPr>
        <p:scale>
          <a:sx n="60" d="100"/>
          <a:sy n="60" d="100"/>
        </p:scale>
        <p:origin x="-141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8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529D24-002E-49A3-B6C0-BEAD80C7B925}" type="datetimeFigureOut">
              <a:rPr lang="it-IT"/>
              <a:pPr>
                <a:defRPr/>
              </a:pPr>
              <a:t>07/10/2020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17A768-2CEB-4414-A94C-306136067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17A768-2CEB-4414-A94C-306136067601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17A768-2CEB-4414-A94C-306136067601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E032C-E1E9-4BEB-8808-D0BF7E0F7F3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8D7B6-022F-430F-A1DC-C787A4824A7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E1B4F-7032-4DCA-81CC-2714FA74B88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4F06B-633D-41BF-9613-B460B0BEFED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6394C-AD60-449D-8660-0A66AFBFD81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67631-EBA9-4501-A30E-C3F3B48B91A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58D09-2A28-4462-B05A-C13ED423D79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690C2-E2D0-4571-9B71-0913898A31B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DA2167-20C4-4CFC-A64D-398220DA032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CFCF6-66B7-4A72-A437-3CA240F7164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9CD2293E-4BB2-452F-A12E-5E78ACCB48A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E98781A-7851-4E61-8E85-B98E2F2A5B9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liceomatematico.i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i="1" dirty="0" smtClean="0">
                <a:solidFill>
                  <a:srgbClr val="FF0000"/>
                </a:solidFill>
              </a:rPr>
              <a:t>Liceo Matematico</a:t>
            </a:r>
            <a:endParaRPr lang="it-IT" dirty="0"/>
          </a:p>
        </p:txBody>
      </p:sp>
      <p:pic>
        <p:nvPicPr>
          <p:cNvPr id="4" name="Segnaposto contenuto 3" descr="http://goodspeed-it.ca/asc/img/student-math-problem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01366" cy="423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51498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140226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857224" y="628652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Dipartimento di Matematica </a:t>
            </a:r>
            <a:r>
              <a:rPr lang="it-IT" b="1" dirty="0" smtClean="0">
                <a:solidFill>
                  <a:srgbClr val="FF0000"/>
                </a:solidFill>
              </a:rPr>
              <a:t>Università </a:t>
            </a:r>
            <a:r>
              <a:rPr lang="it-IT" b="1" smtClean="0">
                <a:solidFill>
                  <a:srgbClr val="FF0000"/>
                </a:solidFill>
              </a:rPr>
              <a:t>di </a:t>
            </a:r>
            <a:r>
              <a:rPr lang="it-IT" b="1" smtClean="0">
                <a:solidFill>
                  <a:srgbClr val="FF0000"/>
                </a:solidFill>
              </a:rPr>
              <a:t>Salerno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egnaposto contenuto 7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488832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76864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632848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046444" cy="556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7970509" cy="524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504" y="539749"/>
            <a:ext cx="8033936" cy="578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304"/>
            <a:ext cx="4572000" cy="676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0"/>
            <a:ext cx="4572001" cy="688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570429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300554" cy="596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verio\Desktop\Educare lo sguardo_locandi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4660695" cy="6251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357686" cy="593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330090" cy="593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964488" cy="1008112"/>
          </a:xfrm>
        </p:spPr>
        <p:txBody>
          <a:bodyPr>
            <a:noAutofit/>
          </a:bodyPr>
          <a:lstStyle/>
          <a:p>
            <a:pPr lvl="0" algn="ctr"/>
            <a:r>
              <a:rPr lang="it-IT" sz="4000" b="1" i="1" dirty="0" smtClean="0">
                <a:solidFill>
                  <a:schemeClr val="tx1"/>
                </a:solidFill>
              </a:rPr>
              <a:t/>
            </a:r>
            <a:br>
              <a:rPr lang="it-IT" sz="4000" b="1" i="1" dirty="0" smtClean="0">
                <a:solidFill>
                  <a:schemeClr val="tx1"/>
                </a:solidFill>
              </a:rPr>
            </a:br>
            <a:r>
              <a:rPr lang="it-IT" sz="4000" b="1" i="1" dirty="0" smtClean="0">
                <a:solidFill>
                  <a:schemeClr val="tx1"/>
                </a:solidFill>
              </a:rPr>
              <a:t/>
            </a:r>
            <a:br>
              <a:rPr lang="it-IT" sz="4000" b="1" i="1" dirty="0" smtClean="0">
                <a:solidFill>
                  <a:schemeClr val="tx1"/>
                </a:solidFill>
              </a:rPr>
            </a:br>
            <a:r>
              <a:rPr lang="it-IT" sz="4000" b="1" i="1" dirty="0" smtClean="0">
                <a:solidFill>
                  <a:schemeClr val="tx1"/>
                </a:solidFill>
              </a:rPr>
              <a:t/>
            </a:r>
            <a:br>
              <a:rPr lang="it-IT" sz="4000" b="1" i="1" dirty="0" smtClean="0">
                <a:solidFill>
                  <a:schemeClr val="tx1"/>
                </a:solidFill>
              </a:rPr>
            </a:br>
            <a:r>
              <a:rPr lang="it-IT" sz="4000" b="1" i="1" dirty="0" smtClean="0">
                <a:solidFill>
                  <a:schemeClr val="tx1"/>
                </a:solidFill>
              </a:rPr>
              <a:t/>
            </a:r>
            <a:br>
              <a:rPr lang="it-IT" sz="4000" b="1" i="1" dirty="0" smtClean="0">
                <a:solidFill>
                  <a:schemeClr val="tx1"/>
                </a:solidFill>
              </a:rPr>
            </a:br>
            <a:r>
              <a:rPr lang="it-IT" sz="4000" b="1" i="1" dirty="0" smtClean="0">
                <a:solidFill>
                  <a:schemeClr val="tx1"/>
                </a:solidFill>
              </a:rPr>
              <a:t/>
            </a:r>
            <a:br>
              <a:rPr lang="it-IT" sz="4000" b="1" i="1" dirty="0" smtClean="0">
                <a:solidFill>
                  <a:schemeClr val="tx1"/>
                </a:solidFill>
              </a:rPr>
            </a:br>
            <a:r>
              <a:rPr lang="it-IT" sz="4000" b="1" i="1" dirty="0" smtClean="0">
                <a:solidFill>
                  <a:schemeClr val="tx1"/>
                </a:solidFill>
              </a:rPr>
              <a:t/>
            </a:r>
            <a:br>
              <a:rPr lang="it-IT" sz="4000" b="1" i="1" dirty="0" smtClean="0">
                <a:solidFill>
                  <a:schemeClr val="tx1"/>
                </a:solidFill>
              </a:rPr>
            </a:br>
            <a:r>
              <a:rPr lang="it-IT" sz="4000" b="1" i="1" dirty="0" smtClean="0">
                <a:solidFill>
                  <a:srgbClr val="FF0000"/>
                </a:solidFill>
              </a:rPr>
              <a:t>Descrizione del liceo matematico   </a:t>
            </a:r>
            <a:r>
              <a:rPr lang="it-IT" sz="1000" dirty="0" smtClean="0"/>
              <a:t/>
            </a:r>
            <a:br>
              <a:rPr lang="it-IT" sz="1000" dirty="0" smtClean="0"/>
            </a:br>
            <a:r>
              <a:rPr lang="it-IT" sz="1000" dirty="0" smtClean="0"/>
              <a:t> </a:t>
            </a:r>
            <a:br>
              <a:rPr lang="it-IT" sz="1000" dirty="0" smtClean="0"/>
            </a:br>
            <a:endParaRPr lang="it-IT" sz="1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5112568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Wingdings" pitchFamily="2" charset="2"/>
              <a:buChar char="Ø"/>
            </a:pPr>
            <a:endParaRPr lang="it-IT" sz="5100" i="1" dirty="0" smtClean="0"/>
          </a:p>
          <a:p>
            <a:pPr algn="just">
              <a:buFont typeface="Wingdings" pitchFamily="2" charset="2"/>
              <a:buChar char="Ø"/>
            </a:pPr>
            <a:r>
              <a:rPr lang="it-IT" sz="12800" i="1" dirty="0" smtClean="0"/>
              <a:t>Il liceo matematico si articola in corsi aggiuntivi di approfondimento rispetto ai normali corsi scolastici</a:t>
            </a:r>
          </a:p>
          <a:p>
            <a:pPr algn="just">
              <a:buFont typeface="Wingdings" pitchFamily="2" charset="2"/>
              <a:buChar char="Ø"/>
            </a:pPr>
            <a:r>
              <a:rPr lang="it-IT" sz="12800" i="1" dirty="0" smtClean="0"/>
              <a:t>I tre pilastri su cui si fonda il Liceo Matematico sono: </a:t>
            </a:r>
          </a:p>
          <a:p>
            <a:pPr algn="just">
              <a:buFont typeface="Wingdings" pitchFamily="2" charset="2"/>
              <a:buChar char="v"/>
            </a:pPr>
            <a:r>
              <a:rPr lang="it-IT" sz="12800" b="1" i="1" dirty="0" smtClean="0"/>
              <a:t>interdisciplinarità</a:t>
            </a:r>
            <a:r>
              <a:rPr lang="it-IT" sz="12800" i="1" dirty="0" smtClean="0"/>
              <a:t>; </a:t>
            </a:r>
          </a:p>
          <a:p>
            <a:pPr algn="just">
              <a:buFont typeface="Wingdings" pitchFamily="2" charset="2"/>
              <a:buChar char="v"/>
            </a:pPr>
            <a:r>
              <a:rPr lang="it-IT" sz="12800" b="1" i="1" dirty="0" smtClean="0"/>
              <a:t>didattica laboratoriale</a:t>
            </a:r>
            <a:r>
              <a:rPr lang="it-IT" sz="12800" i="1" dirty="0" smtClean="0"/>
              <a:t>; </a:t>
            </a:r>
          </a:p>
          <a:p>
            <a:pPr algn="just">
              <a:buFont typeface="Wingdings" pitchFamily="2" charset="2"/>
              <a:buChar char="v"/>
            </a:pPr>
            <a:r>
              <a:rPr lang="it-IT" sz="12800" b="1" i="1" dirty="0" smtClean="0"/>
              <a:t>elaborazione di percorsi didattici in cui affrontare temi matematici che non hanno ancora trovato posto nel curriculum. </a:t>
            </a:r>
          </a:p>
          <a:p>
            <a:pPr algn="just">
              <a:buFont typeface="Wingdings" pitchFamily="2" charset="2"/>
              <a:buChar char="Ø"/>
            </a:pPr>
            <a:endParaRPr lang="it-IT" sz="9600" i="1" dirty="0" smtClean="0"/>
          </a:p>
          <a:p>
            <a:r>
              <a:rPr lang="it-IT" sz="800" dirty="0" smtClean="0"/>
              <a:t> </a:t>
            </a:r>
          </a:p>
          <a:p>
            <a:r>
              <a:rPr lang="it-IT" sz="800" dirty="0" smtClean="0"/>
              <a:t> - .  *</a:t>
            </a:r>
          </a:p>
          <a:p>
            <a:r>
              <a:rPr lang="it-IT" sz="800" dirty="0" smtClean="0"/>
              <a:t>. *(        </a:t>
            </a:r>
          </a:p>
          <a:p>
            <a:r>
              <a:rPr lang="it-IT" sz="800" dirty="0" smtClean="0"/>
              <a:t>   )  )  </a:t>
            </a:r>
          </a:p>
          <a:p>
            <a:r>
              <a:rPr lang="it-IT" sz="800" dirty="0" smtClean="0"/>
              <a:t>   /     </a:t>
            </a:r>
          </a:p>
          <a:p>
            <a:r>
              <a:rPr lang="it-IT" sz="800" dirty="0" smtClean="0"/>
              <a:t>   (    </a:t>
            </a:r>
          </a:p>
          <a:p>
            <a:r>
              <a:rPr lang="it-IT" sz="800" dirty="0" smtClean="0"/>
              <a:t>    ' 0,! 1</a:t>
            </a:r>
          </a:p>
          <a:p>
            <a:r>
              <a:rPr lang="it-IT" sz="800" dirty="0" smtClean="0"/>
              <a:t>2! 3  '  0 2</a:t>
            </a:r>
          </a:p>
          <a:p>
            <a:r>
              <a:rPr lang="it-IT" sz="800" dirty="0" smtClean="0"/>
              <a:t> # )! %. 4$   </a:t>
            </a:r>
          </a:p>
          <a:p>
            <a:r>
              <a:rPr lang="it-IT" sz="800" dirty="0" smtClean="0"/>
              <a:t>(     </a:t>
            </a:r>
          </a:p>
          <a:p>
            <a:r>
              <a:rPr lang="it-IT" sz="800" dirty="0" smtClean="0"/>
              <a:t>    0 ! ) * </a:t>
            </a:r>
          </a:p>
          <a:p>
            <a:r>
              <a:rPr lang="it-IT" sz="800" dirty="0" smtClean="0"/>
              <a:t>       )</a:t>
            </a:r>
          </a:p>
          <a:p>
            <a:r>
              <a:rPr lang="it-IT" sz="800" dirty="0" smtClean="0"/>
              <a:t>   #. $</a:t>
            </a:r>
            <a:endParaRPr lang="it-IT" sz="7400" i="1" dirty="0" smtClean="0"/>
          </a:p>
          <a:p>
            <a:pPr>
              <a:buFont typeface="Wingdings" pitchFamily="2" charset="2"/>
              <a:buChar char="Ø"/>
            </a:pPr>
            <a:r>
              <a:rPr lang="it-IT" sz="2800" i="1" dirty="0" smtClean="0"/>
              <a:t/>
            </a:r>
            <a:br>
              <a:rPr lang="it-IT" sz="2800" i="1" dirty="0" smtClean="0"/>
            </a:br>
            <a:r>
              <a:rPr lang="it-IT" sz="2800" i="1" dirty="0" smtClean="0"/>
              <a:t> </a:t>
            </a:r>
            <a:br>
              <a:rPr lang="it-IT" sz="2800" i="1" dirty="0" smtClean="0"/>
            </a:br>
            <a:r>
              <a:rPr lang="it-IT" sz="2800" i="1" dirty="0" smtClean="0"/>
              <a:t> </a:t>
            </a:r>
            <a:br>
              <a:rPr lang="it-IT" sz="2800" i="1" dirty="0" smtClean="0"/>
            </a:br>
            <a:r>
              <a:rPr lang="it-IT" sz="2800" i="1" dirty="0" smtClean="0"/>
              <a:t> </a:t>
            </a:r>
            <a:br>
              <a:rPr lang="it-IT" sz="2800" i="1" dirty="0" smtClean="0"/>
            </a:br>
            <a:endParaRPr lang="it-IT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99717" cy="131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6704"/>
            <a:ext cx="4464496" cy="654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73704" cy="62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740" y="312828"/>
            <a:ext cx="4488483" cy="61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u="sng" dirty="0" smtClean="0"/>
              <a:t/>
            </a:r>
            <a:br>
              <a:rPr lang="it-IT" b="1" u="sng" dirty="0" smtClean="0"/>
            </a:br>
            <a:r>
              <a:rPr lang="it-IT" b="1" dirty="0" smtClean="0"/>
              <a:t>:</a:t>
            </a:r>
            <a:br>
              <a:rPr lang="it-IT" b="1" dirty="0" smtClean="0"/>
            </a:br>
            <a:r>
              <a:rPr lang="it-IT" b="1" u="sng" dirty="0" smtClean="0"/>
              <a:t>Il Dipartimento di Matematica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>
            <a:noAutofit/>
          </a:bodyPr>
          <a:lstStyle/>
          <a:p>
            <a:pPr lvl="0" algn="just"/>
            <a:r>
              <a:rPr lang="it-IT" sz="2400" dirty="0" smtClean="0"/>
              <a:t>a nominare un Responsabile Scientifico;</a:t>
            </a:r>
          </a:p>
          <a:p>
            <a:pPr lvl="0" algn="just"/>
            <a:r>
              <a:rPr lang="it-IT" sz="2400" dirty="0" smtClean="0"/>
              <a:t>a collaborare con i docenti della scuola per la realizzazione del progetto di ricerca;</a:t>
            </a:r>
          </a:p>
          <a:p>
            <a:pPr lvl="0" algn="just"/>
            <a:r>
              <a:rPr lang="it-IT" sz="2400" dirty="0" smtClean="0"/>
              <a:t>a mettere a disposizione dei docenti del Liceo, materiali e testi di didattica della matematica e di analisi del rapporto tra le due culture, nonché tutti gli altri materiali necessari per le attività progettuali;</a:t>
            </a:r>
          </a:p>
          <a:p>
            <a:pPr lvl="0" algn="just"/>
            <a:r>
              <a:rPr lang="it-IT" sz="2400" dirty="0" smtClean="0"/>
              <a:t>a consentire a docenti ed alunni della scuola la partecipazione via streaming ai convegni tematici “Matematica e Letteratura”, “Matematica e Filosofia”, “Matematica e Storia”, “Matematica e Scienze” e “Seminario Nazionale dei Licei Matematici”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b="1" u="sng" dirty="0" smtClean="0"/>
              <a:t>L’Istituto s’impegna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it-IT" dirty="0" smtClean="0"/>
              <a:t>a nominare un docente referente di progetto; </a:t>
            </a:r>
          </a:p>
          <a:p>
            <a:pPr lvl="0"/>
            <a:r>
              <a:rPr lang="it-IT" dirty="0" smtClean="0"/>
              <a:t>a selezionare i docenti interni per la realizzazione del progetto;</a:t>
            </a:r>
          </a:p>
          <a:p>
            <a:pPr lvl="0"/>
            <a:r>
              <a:rPr lang="it-IT" dirty="0" smtClean="0"/>
              <a:t>ad utilizzare il </a:t>
            </a:r>
            <a:r>
              <a:rPr lang="it-IT" dirty="0" err="1" smtClean="0"/>
              <a:t>know</a:t>
            </a:r>
            <a:r>
              <a:rPr lang="it-IT" dirty="0" smtClean="0"/>
              <a:t> </a:t>
            </a:r>
            <a:r>
              <a:rPr lang="it-IT" dirty="0" err="1" smtClean="0"/>
              <a:t>how</a:t>
            </a:r>
            <a:r>
              <a:rPr lang="it-IT" dirty="0" smtClean="0"/>
              <a:t> trasferito dal Dipartimento di Matematica per attivare presso la propria sede dei laboratori di ricerca-azione negli ambiti di riferimento del progetto;</a:t>
            </a:r>
          </a:p>
          <a:p>
            <a:pPr lvl="0"/>
            <a:r>
              <a:rPr lang="it-IT" dirty="0" smtClean="0"/>
              <a:t>a utilizzare per le attività materiali e riferimenti bibliografici forniti dal Dipartimento;</a:t>
            </a:r>
          </a:p>
          <a:p>
            <a:pPr lvl="0"/>
            <a:r>
              <a:rPr lang="it-IT" dirty="0" smtClean="0"/>
              <a:t>a fornire i locali per la realizzazione del progetto di ricerca;</a:t>
            </a:r>
          </a:p>
          <a:p>
            <a:pPr lvl="0"/>
            <a:r>
              <a:rPr lang="it-IT" dirty="0" smtClean="0"/>
              <a:t>a fornire il personale di servizio;</a:t>
            </a:r>
          </a:p>
          <a:p>
            <a:pPr lvl="0"/>
            <a:r>
              <a:rPr lang="it-IT" dirty="0" smtClean="0"/>
              <a:t>a fornire locali idonei per i collegamenti in streaming con il Dipartimento.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  Attività collaterali : </a:t>
            </a:r>
          </a:p>
          <a:p>
            <a:pPr lvl="0">
              <a:buFont typeface="Wingdings" pitchFamily="2" charset="2"/>
              <a:buChar char="Ø"/>
            </a:pPr>
            <a:r>
              <a:rPr lang="it-IT" i="1" dirty="0" smtClean="0"/>
              <a:t>Laboratorio di Matematica</a:t>
            </a:r>
          </a:p>
          <a:p>
            <a:pPr>
              <a:buNone/>
            </a:pPr>
            <a:endParaRPr lang="it-IT" dirty="0" smtClean="0"/>
          </a:p>
          <a:p>
            <a:pPr lvl="0">
              <a:buFont typeface="Wingdings" pitchFamily="2" charset="2"/>
              <a:buChar char="Ø"/>
            </a:pPr>
            <a:r>
              <a:rPr lang="it-IT" i="1" dirty="0" smtClean="0"/>
              <a:t>Palestra di matematica ( Invernale e estiva)</a:t>
            </a:r>
          </a:p>
          <a:p>
            <a:pPr>
              <a:buFont typeface="Wingdings" pitchFamily="2" charset="2"/>
              <a:buChar char="Ø"/>
            </a:pPr>
            <a:r>
              <a:rPr lang="it-IT" i="1" dirty="0" smtClean="0"/>
              <a:t>Palestra di filosofia ( Invernale e estiva)</a:t>
            </a:r>
          </a:p>
          <a:p>
            <a:pPr lvl="0">
              <a:buFont typeface="Wingdings" pitchFamily="2" charset="2"/>
              <a:buChar char="Ø"/>
            </a:pPr>
            <a:r>
              <a:rPr lang="it-IT" i="1" dirty="0" smtClean="0"/>
              <a:t>Palestra di  arte e matematica ( estiva)</a:t>
            </a:r>
          </a:p>
          <a:p>
            <a:pPr lvl="0">
              <a:buFont typeface="Wingdings" pitchFamily="2" charset="2"/>
              <a:buChar char="Ø"/>
            </a:pPr>
            <a:r>
              <a:rPr lang="it-IT" i="1" dirty="0" smtClean="0"/>
              <a:t>Palestra Casio ( Invernale e estiva)</a:t>
            </a:r>
            <a:endParaRPr lang="it-IT" dirty="0" smtClean="0"/>
          </a:p>
          <a:p>
            <a:pPr lvl="0">
              <a:buFont typeface="Wingdings" pitchFamily="2" charset="2"/>
              <a:buChar char="Ø"/>
            </a:pPr>
            <a:endParaRPr lang="it-IT" i="1" dirty="0" smtClean="0"/>
          </a:p>
          <a:p>
            <a:pPr lvl="0">
              <a:buFont typeface="Wingdings" pitchFamily="2" charset="2"/>
              <a:buChar char="Ø"/>
            </a:pPr>
            <a:r>
              <a:rPr lang="it-IT" i="1" dirty="0" smtClean="0"/>
              <a:t>Matematica e scacchi</a:t>
            </a:r>
            <a:endParaRPr lang="it-IT" dirty="0" smtClean="0"/>
          </a:p>
          <a:p>
            <a:pPr lvl="0">
              <a:buFont typeface="Wingdings" pitchFamily="2" charset="2"/>
              <a:buChar char="Ø"/>
            </a:pPr>
            <a:r>
              <a:rPr lang="it-IT" i="1" dirty="0" smtClean="0"/>
              <a:t>Matematica e Teatro- Matematica e Cinema</a:t>
            </a:r>
          </a:p>
          <a:p>
            <a:pPr lvl="0">
              <a:buNone/>
            </a:pPr>
            <a:endParaRPr lang="it-IT" dirty="0" smtClean="0"/>
          </a:p>
          <a:p>
            <a:pPr lvl="0">
              <a:buFont typeface="Wingdings" pitchFamily="2" charset="2"/>
              <a:buChar char="Ø"/>
            </a:pPr>
            <a:r>
              <a:rPr lang="it-IT" i="1" dirty="0" smtClean="0"/>
              <a:t>Giochi di strategia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lvl="0" algn="ctr"/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>Palestra di matematica 2014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83628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verio\AppData\Local\Temp\Rar$DIa0.484\IMG_5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856" y="1182960"/>
            <a:ext cx="8229600" cy="5486400"/>
          </a:xfrm>
          <a:prstGeom prst="rect">
            <a:avLst/>
          </a:prstGeom>
          <a:noFill/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lvl="0" algn="ctr"/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i="1" dirty="0" smtClean="0"/>
              <a:t>Palestra di matematica 2015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rmAutofit fontScale="90000"/>
          </a:bodyPr>
          <a:lstStyle/>
          <a:p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b="1" i="1" dirty="0" smtClean="0">
                <a:solidFill>
                  <a:srgbClr val="FF0000"/>
                </a:solidFill>
              </a:rPr>
              <a:t>Ipotesi Alternanza Scuola-Lavoro per i Licei Matematici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6"/>
          </a:xfrm>
        </p:spPr>
        <p:txBody>
          <a:bodyPr>
            <a:normAutofit fontScale="85000" lnSpcReduction="20000"/>
          </a:bodyPr>
          <a:lstStyle/>
          <a:p>
            <a:pPr lvl="0"/>
            <a:endParaRPr lang="it-IT" b="1" i="1" dirty="0" smtClean="0"/>
          </a:p>
          <a:p>
            <a:pPr lvl="0"/>
            <a:r>
              <a:rPr lang="it-IT" sz="3100" b="1" i="1" dirty="0" smtClean="0"/>
              <a:t>Mediatore Culturale in ambito Museale o in ambito scolastico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Operatore scientifico di ludoteca 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Divulgatore scientifico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Laboratorio Matematico Teatrale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Laboratorio di elaborazione e stesura testi scientifici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Trainer per Palestra di matematica 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Operatore informatico museale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Progettazione  di </a:t>
            </a:r>
            <a:r>
              <a:rPr lang="it-IT" sz="3100" b="1" i="1" dirty="0" err="1" smtClean="0"/>
              <a:t>App</a:t>
            </a:r>
            <a:r>
              <a:rPr lang="it-IT" sz="3100" b="1" i="1" dirty="0" smtClean="0"/>
              <a:t> didattiche matematiche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Gestione di piattaforme per </a:t>
            </a:r>
            <a:r>
              <a:rPr lang="it-IT" sz="3100" b="1" i="1" dirty="0" err="1" smtClean="0"/>
              <a:t>flipped</a:t>
            </a:r>
            <a:r>
              <a:rPr lang="it-IT" sz="3100" b="1" i="1" dirty="0" smtClean="0"/>
              <a:t> </a:t>
            </a:r>
            <a:r>
              <a:rPr lang="it-IT" sz="3100" b="1" i="1" dirty="0" err="1" smtClean="0"/>
              <a:t>Classroom</a:t>
            </a:r>
            <a:endParaRPr lang="it-IT" sz="3100" dirty="0" smtClean="0"/>
          </a:p>
          <a:p>
            <a:pPr lvl="0"/>
            <a:r>
              <a:rPr lang="it-IT" sz="3100" b="1" i="1" dirty="0" smtClean="0"/>
              <a:t>Creazione e realizzazione di ausili didattici in ambito matematico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it-IT" sz="65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Matematica e Letteratura</a:t>
            </a:r>
            <a:endParaRPr lang="it-IT" dirty="0" smtClean="0"/>
          </a:p>
          <a:p>
            <a:r>
              <a:rPr lang="it-IT" b="1" dirty="0" smtClean="0"/>
              <a:t>2 anno</a:t>
            </a:r>
            <a:endParaRPr lang="it-IT" dirty="0" smtClean="0"/>
          </a:p>
          <a:p>
            <a:r>
              <a:rPr lang="it-IT" dirty="0" smtClean="0"/>
              <a:t> Archimede e la poesia latina del I a. C.: Catullo, Virgilio, Orazio</a:t>
            </a:r>
            <a:endParaRPr lang="it-IT" sz="3200" dirty="0" smtClean="0"/>
          </a:p>
          <a:p>
            <a:r>
              <a:rPr lang="it-IT" dirty="0" smtClean="0"/>
              <a:t>Simmetrie strutturali nelle composizioni poetiche di Virgilio</a:t>
            </a:r>
          </a:p>
          <a:p>
            <a:r>
              <a:rPr lang="it-IT" dirty="0" smtClean="0"/>
              <a:t>I miti greci sull'invenzione dei numeri</a:t>
            </a:r>
            <a:endParaRPr lang="it-IT" sz="3200" dirty="0" smtClean="0"/>
          </a:p>
          <a:p>
            <a:r>
              <a:rPr lang="it-IT" dirty="0" smtClean="0"/>
              <a:t>Il ruolo della matematica nel teatro greco antico</a:t>
            </a:r>
            <a:endParaRPr lang="it-IT" sz="3200" dirty="0" smtClean="0"/>
          </a:p>
          <a:p>
            <a:r>
              <a:rPr lang="it-IT" dirty="0" smtClean="0"/>
              <a:t>Nascita del sonetto e sua struttura metrica. </a:t>
            </a:r>
            <a:endParaRPr lang="it-IT" sz="3200" dirty="0" smtClean="0"/>
          </a:p>
          <a:p>
            <a:pPr>
              <a:buNone/>
            </a:pPr>
            <a:endParaRPr lang="it-IT" dirty="0" smtClean="0"/>
          </a:p>
          <a:p>
            <a:r>
              <a:rPr lang="it-IT" b="1" dirty="0" smtClean="0"/>
              <a:t>3 anno</a:t>
            </a:r>
            <a:endParaRPr lang="it-IT" dirty="0" smtClean="0"/>
          </a:p>
          <a:p>
            <a:pPr lvl="0"/>
            <a:r>
              <a:rPr lang="it-IT" dirty="0" smtClean="0"/>
              <a:t>Epicuro, Lucrezio e l’infinito</a:t>
            </a:r>
          </a:p>
          <a:p>
            <a:pPr lvl="0"/>
            <a:r>
              <a:rPr lang="it-IT" dirty="0" smtClean="0"/>
              <a:t>La matematica nel De rerum natura di Lucrezio</a:t>
            </a:r>
          </a:p>
          <a:p>
            <a:pPr lvl="0"/>
            <a:r>
              <a:rPr lang="it-IT" dirty="0" smtClean="0"/>
              <a:t>La matematica in Dante e Petrarca </a:t>
            </a:r>
          </a:p>
          <a:p>
            <a:pPr lvl="0"/>
            <a:r>
              <a:rPr lang="it-IT" dirty="0" smtClean="0"/>
              <a:t>Shakespeare e, l’infinito di Bruno e il ruolo dello zero nelle sue opere</a:t>
            </a:r>
          </a:p>
          <a:p>
            <a:pPr lvl="0"/>
            <a:r>
              <a:rPr lang="it-IT" dirty="0" smtClean="0"/>
              <a:t>Galileo scrittore </a:t>
            </a:r>
          </a:p>
          <a:p>
            <a:pPr lvl="0"/>
            <a:r>
              <a:rPr lang="it-IT" dirty="0" smtClean="0"/>
              <a:t>Newton e la matematizzazione della letteratura </a:t>
            </a:r>
          </a:p>
          <a:p>
            <a:pPr lvl="0"/>
            <a:r>
              <a:rPr lang="it-IT" dirty="0" smtClean="0"/>
              <a:t>La poesia nella geometria del compasso di Mascheroni </a:t>
            </a:r>
          </a:p>
          <a:p>
            <a:pPr lvl="0"/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r>
              <a:rPr lang="it-IT" b="1" dirty="0" smtClean="0"/>
              <a:t>4 anno </a:t>
            </a:r>
            <a:endParaRPr lang="it-IT" dirty="0" smtClean="0"/>
          </a:p>
          <a:p>
            <a:pPr lvl="0"/>
            <a:r>
              <a:rPr lang="it-IT" dirty="0" smtClean="0"/>
              <a:t>Leonardo e l’uomo vitruviano</a:t>
            </a:r>
          </a:p>
          <a:p>
            <a:pPr lvl="0"/>
            <a:r>
              <a:rPr lang="it-IT" dirty="0" smtClean="0"/>
              <a:t>Il classicismo e la matematica</a:t>
            </a:r>
          </a:p>
          <a:p>
            <a:pPr lvl="0"/>
            <a:r>
              <a:rPr lang="it-IT" dirty="0" smtClean="0"/>
              <a:t>Uso di spirali nella metrica letteraria </a:t>
            </a:r>
          </a:p>
          <a:p>
            <a:pPr lvl="0"/>
            <a:r>
              <a:rPr lang="it-IT" dirty="0" smtClean="0"/>
              <a:t>Dostoevskij e la matematica</a:t>
            </a:r>
          </a:p>
          <a:p>
            <a:pPr lvl="0"/>
            <a:r>
              <a:rPr lang="it-IT" dirty="0" smtClean="0"/>
              <a:t>Novalis e la matematica</a:t>
            </a:r>
          </a:p>
          <a:p>
            <a:pPr lvl="0"/>
            <a:r>
              <a:rPr lang="it-IT" dirty="0" smtClean="0"/>
              <a:t>Goethe e la matematica</a:t>
            </a:r>
          </a:p>
          <a:p>
            <a:pPr lvl="0"/>
            <a:r>
              <a:rPr lang="it-IT" dirty="0" smtClean="0"/>
              <a:t>La matematica in </a:t>
            </a:r>
            <a:r>
              <a:rPr lang="it-IT" dirty="0" err="1" smtClean="0"/>
              <a:t>Chlebnikov</a:t>
            </a:r>
            <a:r>
              <a:rPr lang="it-IT" dirty="0" smtClean="0"/>
              <a:t> e </a:t>
            </a:r>
            <a:r>
              <a:rPr lang="it-IT" dirty="0" err="1" smtClean="0"/>
              <a:t>Florenskij</a:t>
            </a:r>
            <a:endParaRPr lang="it-IT" dirty="0" smtClean="0"/>
          </a:p>
          <a:p>
            <a:pPr lvl="0"/>
            <a:r>
              <a:rPr lang="it-IT" dirty="0" smtClean="0"/>
              <a:t>Edgar Allan </a:t>
            </a:r>
            <a:r>
              <a:rPr lang="it-IT" dirty="0" err="1" smtClean="0"/>
              <a:t>Poe</a:t>
            </a:r>
            <a:r>
              <a:rPr lang="it-IT" dirty="0" smtClean="0"/>
              <a:t> e l’evoluzione dinamica dell’Universo in Eureka</a:t>
            </a:r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737320"/>
            <a:ext cx="8229600" cy="6120680"/>
          </a:xfrm>
        </p:spPr>
        <p:txBody>
          <a:bodyPr>
            <a:normAutofit/>
          </a:bodyPr>
          <a:lstStyle/>
          <a:p>
            <a:pPr algn="just"/>
            <a:endParaRPr lang="it-IT" dirty="0" smtClean="0"/>
          </a:p>
          <a:p>
            <a:pPr algn="just"/>
            <a:r>
              <a:rPr lang="it-IT" sz="2800" dirty="0" smtClean="0"/>
              <a:t>il leitmotiv del liceo matematico è il legame tra la cultura umanistica e quella scientifica, senza porsi in posizione dominante ma piuttosto ponendosi in rapporto dialettico con le altre discipline. </a:t>
            </a:r>
          </a:p>
          <a:p>
            <a:pPr algn="just"/>
            <a:endParaRPr lang="it-IT" sz="2800" dirty="0" smtClean="0"/>
          </a:p>
          <a:p>
            <a:pPr algn="just"/>
            <a:r>
              <a:rPr lang="it-IT" sz="2800" dirty="0" smtClean="0"/>
              <a:t>In particolare, si mettono in luce e si analizzano i rapporti della matematica con la letteratura, l’arte,  la storia, la filosofia, la fisica, la chimica e la biologia ecc., riscoprendo il ruolo che la matematica ha avuto nei secoli come linguaggio e modello del pensiero razionale. </a:t>
            </a:r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92216" cy="130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2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 smtClean="0"/>
              <a:t>5 anno </a:t>
            </a:r>
            <a:endParaRPr lang="it-IT" dirty="0" smtClean="0"/>
          </a:p>
          <a:p>
            <a:pPr lvl="0"/>
            <a:r>
              <a:rPr lang="it-IT" dirty="0" smtClean="0"/>
              <a:t>Leopardi e l’infinito matematico</a:t>
            </a:r>
          </a:p>
          <a:p>
            <a:pPr lvl="0"/>
            <a:r>
              <a:rPr lang="it-IT" dirty="0" smtClean="0"/>
              <a:t>De </a:t>
            </a:r>
            <a:r>
              <a:rPr lang="it-IT" dirty="0" err="1" smtClean="0"/>
              <a:t>Sanctis</a:t>
            </a:r>
            <a:r>
              <a:rPr lang="it-IT" dirty="0" smtClean="0"/>
              <a:t> e il ruolo delle due culture</a:t>
            </a:r>
          </a:p>
          <a:p>
            <a:pPr lvl="0"/>
            <a:r>
              <a:rPr lang="it-IT" dirty="0" smtClean="0"/>
              <a:t>Il futurismo: Marinetti</a:t>
            </a:r>
          </a:p>
          <a:p>
            <a:pPr lvl="0"/>
            <a:r>
              <a:rPr lang="it-IT" dirty="0" smtClean="0"/>
              <a:t>Pirandello e le geometrie non euclidee</a:t>
            </a:r>
          </a:p>
          <a:p>
            <a:pPr lvl="0"/>
            <a:r>
              <a:rPr lang="it-IT" dirty="0" smtClean="0"/>
              <a:t>Il gruppo dell’</a:t>
            </a:r>
            <a:r>
              <a:rPr lang="it-IT" dirty="0" err="1" smtClean="0"/>
              <a:t>Oulipo</a:t>
            </a:r>
            <a:r>
              <a:rPr lang="it-IT" dirty="0" smtClean="0"/>
              <a:t>: </a:t>
            </a:r>
            <a:r>
              <a:rPr lang="it-IT" dirty="0" err="1" smtClean="0"/>
              <a:t>Perec</a:t>
            </a:r>
            <a:r>
              <a:rPr lang="it-IT" dirty="0" smtClean="0"/>
              <a:t> e Calvino </a:t>
            </a:r>
          </a:p>
          <a:p>
            <a:pPr lvl="0"/>
            <a:r>
              <a:rPr lang="it-IT" dirty="0" err="1" smtClean="0"/>
              <a:t>Rodari</a:t>
            </a:r>
            <a:r>
              <a:rPr lang="it-IT" dirty="0" smtClean="0"/>
              <a:t> e la matematica :  grammatica della fantasia</a:t>
            </a:r>
          </a:p>
          <a:p>
            <a:pPr lvl="0"/>
            <a:r>
              <a:rPr lang="it-IT" dirty="0" smtClean="0"/>
              <a:t>Leonardo </a:t>
            </a:r>
            <a:r>
              <a:rPr lang="it-IT" dirty="0" err="1" smtClean="0"/>
              <a:t>Sinisgalli</a:t>
            </a:r>
            <a:r>
              <a:rPr lang="it-IT" dirty="0" smtClean="0"/>
              <a:t> e la matematica</a:t>
            </a:r>
          </a:p>
          <a:p>
            <a:pPr lvl="0"/>
            <a:r>
              <a:rPr lang="it-IT" dirty="0" smtClean="0"/>
              <a:t>Lo sguardo di Paul Valéry sulla matematica</a:t>
            </a:r>
          </a:p>
          <a:p>
            <a:pPr lvl="0"/>
            <a:r>
              <a:rPr lang="it-IT" dirty="0" smtClean="0"/>
              <a:t>Hermann Hess Il gioco delle perle di vetro : Sintesi tra matematica e arte </a:t>
            </a:r>
          </a:p>
          <a:p>
            <a:pPr lvl="0"/>
            <a:r>
              <a:rPr lang="it-IT" dirty="0" smtClean="0"/>
              <a:t>L' insiemistica di </a:t>
            </a:r>
            <a:r>
              <a:rPr lang="it-IT" dirty="0" err="1" smtClean="0"/>
              <a:t>Dedekind</a:t>
            </a:r>
            <a:r>
              <a:rPr lang="it-IT" dirty="0" smtClean="0"/>
              <a:t> e </a:t>
            </a:r>
            <a:r>
              <a:rPr lang="it-IT" dirty="0" err="1" smtClean="0"/>
              <a:t>Zermelo</a:t>
            </a:r>
            <a:r>
              <a:rPr lang="it-IT" dirty="0" smtClean="0"/>
              <a:t> nell’opera di Kafka e </a:t>
            </a:r>
            <a:r>
              <a:rPr lang="it-IT" dirty="0" err="1" smtClean="0"/>
              <a:t>Musil</a:t>
            </a:r>
            <a:endParaRPr lang="it-IT" dirty="0" smtClean="0"/>
          </a:p>
          <a:p>
            <a:pPr lvl="0"/>
            <a:r>
              <a:rPr lang="it-IT" dirty="0" smtClean="0"/>
              <a:t>Borges e l’infinito matematico </a:t>
            </a:r>
          </a:p>
          <a:p>
            <a:pPr lvl="0"/>
            <a:r>
              <a:rPr lang="it-IT" dirty="0" smtClean="0"/>
              <a:t>La “sanguinante matematica” di Albert </a:t>
            </a:r>
            <a:r>
              <a:rPr lang="it-IT" dirty="0" err="1" smtClean="0"/>
              <a:t>Camus</a:t>
            </a:r>
            <a:endParaRPr lang="it-IT" dirty="0" smtClean="0"/>
          </a:p>
          <a:p>
            <a:pPr lvl="0"/>
            <a:r>
              <a:rPr lang="it-IT" dirty="0" smtClean="0"/>
              <a:t>Emily Dickinson: la poetessa matematica</a:t>
            </a:r>
          </a:p>
          <a:p>
            <a:pPr lvl="0"/>
            <a:r>
              <a:rPr lang="it-IT" dirty="0" smtClean="0"/>
              <a:t>Stendhal e il suo rapporto con la matematica</a:t>
            </a:r>
          </a:p>
          <a:p>
            <a:pPr lvl="0"/>
            <a:r>
              <a:rPr lang="it-IT" dirty="0" smtClean="0"/>
              <a:t>Samuel Beckett e la matematica </a:t>
            </a:r>
          </a:p>
          <a:p>
            <a:pPr lvl="0"/>
            <a:r>
              <a:rPr lang="it-IT" dirty="0" smtClean="0"/>
              <a:t>Gadda e la matematica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it-IT" b="1" i="1" dirty="0" smtClean="0">
                <a:solidFill>
                  <a:srgbClr val="FF0000"/>
                </a:solidFill>
              </a:rPr>
              <a:t>Matematica e Arte 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b="1" dirty="0" smtClean="0"/>
              <a:t>3 anno </a:t>
            </a:r>
            <a:endParaRPr lang="it-IT" dirty="0" smtClean="0"/>
          </a:p>
          <a:p>
            <a:pPr lvl="0"/>
            <a:r>
              <a:rPr lang="it-IT" dirty="0" smtClean="0"/>
              <a:t>Ottica di Euclide</a:t>
            </a:r>
          </a:p>
          <a:p>
            <a:pPr lvl="0"/>
            <a:r>
              <a:rPr lang="it-IT" dirty="0" smtClean="0"/>
              <a:t>La De Divina proporzione di </a:t>
            </a:r>
            <a:r>
              <a:rPr lang="it-IT" dirty="0" err="1" smtClean="0"/>
              <a:t>Pacioli</a:t>
            </a:r>
            <a:r>
              <a:rPr lang="it-IT" dirty="0" smtClean="0"/>
              <a:t> ( figure di Leonardo, il Cenacolo, numeri di Fibonacci, rapporto aureo e architettura ) </a:t>
            </a:r>
          </a:p>
          <a:p>
            <a:pPr lvl="0"/>
            <a:r>
              <a:rPr lang="it-IT" dirty="0" smtClean="0"/>
              <a:t>La nascita della prospettiva: Giotto, Brunelleschi, Pier della Francesca  e  Alberti</a:t>
            </a:r>
          </a:p>
          <a:p>
            <a:pPr lvl="0"/>
            <a:r>
              <a:rPr lang="it-IT" dirty="0" smtClean="0"/>
              <a:t>Omologia (</a:t>
            </a:r>
            <a:r>
              <a:rPr lang="it-IT" dirty="0" err="1" smtClean="0"/>
              <a:t>Prospettimetro</a:t>
            </a:r>
            <a:r>
              <a:rPr lang="it-IT" dirty="0" smtClean="0"/>
              <a:t>) Teorema di </a:t>
            </a:r>
            <a:r>
              <a:rPr lang="it-IT" dirty="0" err="1" smtClean="0"/>
              <a:t>Desargues</a:t>
            </a:r>
            <a:r>
              <a:rPr lang="it-IT" dirty="0" smtClean="0"/>
              <a:t>  </a:t>
            </a:r>
          </a:p>
          <a:p>
            <a:pPr lvl="0">
              <a:buNone/>
            </a:pPr>
            <a:endParaRPr lang="it-IT" dirty="0" smtClean="0"/>
          </a:p>
          <a:p>
            <a:pPr>
              <a:buNone/>
            </a:pPr>
            <a:r>
              <a:rPr lang="it-IT" b="1" dirty="0" smtClean="0"/>
              <a:t>4 anno </a:t>
            </a:r>
          </a:p>
          <a:p>
            <a:pPr lvl="0"/>
            <a:r>
              <a:rPr lang="it-IT" dirty="0" smtClean="0"/>
              <a:t>Le 17 </a:t>
            </a:r>
            <a:r>
              <a:rPr lang="it-IT" dirty="0" err="1" smtClean="0"/>
              <a:t>tassellazioni</a:t>
            </a:r>
            <a:r>
              <a:rPr lang="it-IT" dirty="0" smtClean="0"/>
              <a:t> del piano </a:t>
            </a:r>
          </a:p>
          <a:p>
            <a:pPr lvl="0"/>
            <a:r>
              <a:rPr lang="it-IT" dirty="0" err="1" smtClean="0"/>
              <a:t>Escher</a:t>
            </a:r>
            <a:r>
              <a:rPr lang="it-IT" dirty="0" smtClean="0"/>
              <a:t> </a:t>
            </a:r>
          </a:p>
          <a:p>
            <a:pPr lvl="0"/>
            <a:r>
              <a:rPr lang="it-IT" dirty="0" smtClean="0"/>
              <a:t>La matematica in </a:t>
            </a:r>
            <a:r>
              <a:rPr lang="it-IT" dirty="0" err="1" smtClean="0"/>
              <a:t>Durer</a:t>
            </a:r>
            <a:r>
              <a:rPr lang="it-IT" dirty="0" smtClean="0"/>
              <a:t> : dalle  lettere geometriche alla melanconia </a:t>
            </a:r>
          </a:p>
          <a:p>
            <a:pPr lvl="0"/>
            <a:r>
              <a:rPr lang="it-IT" dirty="0" smtClean="0"/>
              <a:t>Topologia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b="1" dirty="0" smtClean="0"/>
              <a:t>5 anno </a:t>
            </a:r>
          </a:p>
          <a:p>
            <a:pPr>
              <a:buNone/>
            </a:pPr>
            <a:endParaRPr lang="it-IT" dirty="0" smtClean="0"/>
          </a:p>
          <a:p>
            <a:pPr lvl="0"/>
            <a:r>
              <a:rPr lang="it-IT" dirty="0" err="1" smtClean="0"/>
              <a:t>Kandisky</a:t>
            </a:r>
            <a:r>
              <a:rPr lang="it-IT" dirty="0" smtClean="0"/>
              <a:t> e la geometria euclidea</a:t>
            </a:r>
          </a:p>
          <a:p>
            <a:pPr lvl="0"/>
            <a:r>
              <a:rPr lang="it-IT" dirty="0" smtClean="0"/>
              <a:t>La pittura e la quarta dimensione (</a:t>
            </a:r>
            <a:r>
              <a:rPr lang="it-IT" dirty="0" err="1" smtClean="0"/>
              <a:t>Dali</a:t>
            </a:r>
            <a:r>
              <a:rPr lang="it-IT" dirty="0" smtClean="0"/>
              <a:t> anche Picasso) </a:t>
            </a:r>
          </a:p>
          <a:p>
            <a:pPr lvl="0"/>
            <a:r>
              <a:rPr lang="it-IT" dirty="0" smtClean="0"/>
              <a:t>La linea analitica e la crisi dei fondamenti in matematica: Magritte, </a:t>
            </a:r>
            <a:r>
              <a:rPr lang="it-IT" dirty="0" err="1" smtClean="0"/>
              <a:t>Mondrian</a:t>
            </a:r>
            <a:endParaRPr lang="it-IT" dirty="0" smtClean="0"/>
          </a:p>
          <a:p>
            <a:pPr lvl="0"/>
            <a:r>
              <a:rPr lang="it-IT" dirty="0" smtClean="0"/>
              <a:t>Pop art e la matematica. Botero</a:t>
            </a:r>
          </a:p>
          <a:p>
            <a:pPr lvl="0"/>
            <a:r>
              <a:rPr lang="it-IT" dirty="0" smtClean="0"/>
              <a:t>L’arte e i frattali</a:t>
            </a:r>
          </a:p>
          <a:p>
            <a:pPr lvl="0"/>
            <a:r>
              <a:rPr lang="it-IT" dirty="0" smtClean="0"/>
              <a:t>de Chirico  e la matematica </a:t>
            </a:r>
          </a:p>
          <a:p>
            <a:pPr lvl="0"/>
            <a:r>
              <a:rPr lang="it-IT" dirty="0" smtClean="0"/>
              <a:t>matematica e scultura: la terza via di Moretti </a:t>
            </a:r>
          </a:p>
          <a:p>
            <a:r>
              <a:rPr lang="it-IT" dirty="0" smtClean="0"/>
              <a:t>L’arte con i numeri : </a:t>
            </a:r>
            <a:r>
              <a:rPr lang="it-IT" dirty="0" err="1" smtClean="0"/>
              <a:t>Rava</a:t>
            </a:r>
            <a:r>
              <a:rPr lang="it-IT" dirty="0" smtClean="0"/>
              <a:t>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Quadro teorico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IT" sz="2800" i="1" dirty="0" smtClean="0"/>
              <a:t>Questi pilastri affondano le loro radici nella tradizione della didattica della matematica della scuola di </a:t>
            </a:r>
            <a:r>
              <a:rPr lang="it-IT" sz="2800" i="1" dirty="0" err="1" smtClean="0"/>
              <a:t>Federigo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Enriques</a:t>
            </a:r>
            <a:r>
              <a:rPr lang="it-IT" sz="2800" i="1" dirty="0" smtClean="0"/>
              <a:t>, Guido </a:t>
            </a:r>
            <a:r>
              <a:rPr lang="it-IT" sz="2800" i="1" dirty="0" err="1" smtClean="0"/>
              <a:t>Castelnuovo</a:t>
            </a:r>
            <a:r>
              <a:rPr lang="it-IT" sz="2800" i="1" dirty="0" smtClean="0"/>
              <a:t>, Bruno de </a:t>
            </a:r>
            <a:r>
              <a:rPr lang="it-IT" sz="2800" i="1" dirty="0" err="1" smtClean="0"/>
              <a:t>Finetti</a:t>
            </a:r>
            <a:r>
              <a:rPr lang="it-IT" sz="2800" i="1" dirty="0" smtClean="0"/>
              <a:t> ed Emma </a:t>
            </a:r>
            <a:r>
              <a:rPr lang="it-IT" sz="2800" i="1" dirty="0" err="1" smtClean="0"/>
              <a:t>Castelnuovo</a:t>
            </a:r>
            <a:r>
              <a:rPr lang="it-IT" sz="2800" i="1" dirty="0" smtClean="0"/>
              <a:t> (De </a:t>
            </a:r>
            <a:r>
              <a:rPr lang="it-IT" sz="2800" i="1" dirty="0" err="1" smtClean="0"/>
              <a:t>Marchis</a:t>
            </a:r>
            <a:r>
              <a:rPr lang="it-IT" sz="2800" i="1" dirty="0" smtClean="0"/>
              <a:t>, </a:t>
            </a:r>
            <a:r>
              <a:rPr lang="it-IT" sz="2800" i="1" dirty="0" err="1" smtClean="0"/>
              <a:t>Rogora</a:t>
            </a:r>
            <a:r>
              <a:rPr lang="it-IT" sz="2800" i="1" dirty="0" smtClean="0"/>
              <a:t>; 2017). </a:t>
            </a:r>
          </a:p>
          <a:p>
            <a:pPr algn="just"/>
            <a:r>
              <a:rPr lang="it-IT" sz="2800" i="1" dirty="0" smtClean="0"/>
              <a:t>Suggestioni ed ispirazioni altrettanto importanti provengono dalla teoria della complessità di Edgar Morin, che ben si coniuga con il panorama didattico attuale della scuola delle competenze (Morin; 2000).</a:t>
            </a:r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1498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idx="1"/>
          </p:nvPr>
        </p:nvGraphicFramePr>
        <p:xfrm>
          <a:off x="323529" y="272243"/>
          <a:ext cx="8568952" cy="6169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864096"/>
                <a:gridCol w="1152128"/>
                <a:gridCol w="1224136"/>
                <a:gridCol w="1296144"/>
                <a:gridCol w="1224136"/>
              </a:tblGrid>
              <a:tr h="4268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Riparto ore</a:t>
                      </a: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1 anno</a:t>
                      </a: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2 anno</a:t>
                      </a: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latin typeface="Times New Roman"/>
                          <a:ea typeface="Calibri"/>
                          <a:cs typeface="Times New Roman"/>
                        </a:rPr>
                        <a:t>3 anno</a:t>
                      </a:r>
                      <a:endParaRPr lang="it-IT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latin typeface="Times New Roman"/>
                          <a:ea typeface="Calibri"/>
                          <a:cs typeface="Times New Roman"/>
                        </a:rPr>
                        <a:t>4 anno</a:t>
                      </a:r>
                      <a:endParaRPr lang="it-IT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latin typeface="Times New Roman"/>
                          <a:ea typeface="Calibri"/>
                          <a:cs typeface="Times New Roman"/>
                        </a:rPr>
                        <a:t>5 anno</a:t>
                      </a:r>
                      <a:endParaRPr lang="it-IT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9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Matematica e </a:t>
                      </a:r>
                      <a:r>
                        <a:rPr lang="it-IT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Letteratura</a:t>
                      </a: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it-IT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it-IT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it-IT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it-IT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6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Matematica</a:t>
                      </a:r>
                      <a:endParaRPr lang="it-IT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6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Fisica</a:t>
                      </a: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96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latin typeface="Times New Roman"/>
                          <a:ea typeface="Calibri"/>
                          <a:cs typeface="Times New Roman"/>
                        </a:rPr>
                        <a:t>Matematica e Filosofia</a:t>
                      </a:r>
                      <a:endParaRPr lang="it-IT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68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Logica</a:t>
                      </a: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1503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Matematica e Informatica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</a:tr>
              <a:tr h="611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latin typeface="Times New Roman"/>
                          <a:ea typeface="Calibri"/>
                          <a:cs typeface="Times New Roman"/>
                        </a:rPr>
                        <a:t>Matematica e Storia</a:t>
                      </a:r>
                      <a:endParaRPr lang="it-IT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15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Matematica e </a:t>
                      </a:r>
                      <a:r>
                        <a:rPr lang="it-IT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Scienze</a:t>
                      </a: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</a:tr>
              <a:tr h="56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it-IT" sz="18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Matematica </a:t>
                      </a:r>
                      <a:r>
                        <a:rPr lang="it-IT" sz="1800" b="1" dirty="0">
                          <a:latin typeface="Times New Roman"/>
                          <a:ea typeface="Calibri"/>
                          <a:cs typeface="Times New Roman"/>
                        </a:rPr>
                        <a:t>e </a:t>
                      </a:r>
                      <a:r>
                        <a:rPr lang="it-IT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Arte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it-IT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2884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i="1" dirty="0">
                          <a:latin typeface="Times New Roman"/>
                          <a:ea typeface="Calibri"/>
                          <a:cs typeface="Times New Roman"/>
                        </a:rPr>
                        <a:t>TOTALE</a:t>
                      </a:r>
                      <a:endParaRPr lang="it-IT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endParaRPr lang="it-IT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r>
                        <a:rPr lang="it-IT" sz="20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it-IT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r>
                        <a:rPr lang="it-IT" sz="20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it-IT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</a:t>
                      </a:r>
                      <a:endParaRPr lang="it-IT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</a:t>
                      </a:r>
                      <a:endParaRPr lang="it-IT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Dipartimenti UNISA coinvolti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it-IT" b="1" dirty="0" smtClean="0"/>
              <a:t>Matematica, </a:t>
            </a:r>
          </a:p>
          <a:p>
            <a:r>
              <a:rPr lang="it-IT" b="1" dirty="0" smtClean="0"/>
              <a:t>Fisica,</a:t>
            </a:r>
          </a:p>
          <a:p>
            <a:r>
              <a:rPr lang="it-IT" b="1" dirty="0" smtClean="0"/>
              <a:t>Chimica e Biologia </a:t>
            </a:r>
          </a:p>
          <a:p>
            <a:r>
              <a:rPr lang="it-IT" b="1" dirty="0" smtClean="0"/>
              <a:t>Informatica</a:t>
            </a:r>
          </a:p>
          <a:p>
            <a:pPr lvl="0"/>
            <a:r>
              <a:rPr lang="it-IT" b="1" dirty="0" smtClean="0"/>
              <a:t>Studi Umanistici</a:t>
            </a:r>
          </a:p>
          <a:p>
            <a:pPr lvl="0"/>
            <a:r>
              <a:rPr lang="it-IT" b="1" dirty="0" smtClean="0"/>
              <a:t>Scienze Umane, Filosofiche e della Formazione</a:t>
            </a:r>
          </a:p>
          <a:p>
            <a:pPr lvl="0"/>
            <a:r>
              <a:rPr lang="it-IT" b="1" dirty="0" smtClean="0"/>
              <a:t>Dipartimento di Scienze del Patrimonio Culturale</a:t>
            </a:r>
          </a:p>
          <a:p>
            <a:pPr lvl="0"/>
            <a:r>
              <a:rPr lang="it-IT" b="1" dirty="0" smtClean="0"/>
              <a:t>Dipartimento di Scienze Economiche e Statistiche</a:t>
            </a:r>
          </a:p>
          <a:p>
            <a:pPr lvl="0"/>
            <a:r>
              <a:rPr lang="it-IT" b="1" dirty="0" smtClean="0"/>
              <a:t>Dipartimento di Scienze Politiche, Sociali e della Comunicazione</a:t>
            </a:r>
          </a:p>
          <a:p>
            <a:r>
              <a:rPr lang="it-IT" b="1" dirty="0" smtClean="0"/>
              <a:t>Ingegneria Civile.</a:t>
            </a:r>
          </a:p>
          <a:p>
            <a:pPr>
              <a:buNone/>
            </a:pPr>
            <a:endParaRPr lang="it-IT" b="1" dirty="0" smtClean="0"/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14422"/>
            <a:ext cx="2012445" cy="220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 livello nazionale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hlinkClick r:id="rId2"/>
              </a:rPr>
              <a:t>https://www.liceomatematico.it/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dirty="0" smtClean="0"/>
              <a:t>Università degli Studi di Salerno;</a:t>
            </a:r>
          </a:p>
          <a:p>
            <a:r>
              <a:rPr lang="it-IT" dirty="0" smtClean="0"/>
              <a:t>Università degli Studi di Roma “La Sapienza”;</a:t>
            </a:r>
          </a:p>
          <a:p>
            <a:r>
              <a:rPr lang="it-IT" dirty="0" smtClean="0"/>
              <a:t>Università degli Studi di Roma “</a:t>
            </a:r>
            <a:r>
              <a:rPr lang="it-IT" dirty="0" err="1" smtClean="0"/>
              <a:t>Tor</a:t>
            </a:r>
            <a:r>
              <a:rPr lang="it-IT" dirty="0" smtClean="0"/>
              <a:t> Vergata”;</a:t>
            </a:r>
          </a:p>
          <a:p>
            <a:r>
              <a:rPr lang="it-IT" dirty="0" smtClean="0"/>
              <a:t>Università degli Studi di Roma Tre;</a:t>
            </a:r>
          </a:p>
          <a:p>
            <a:r>
              <a:rPr lang="it-IT" dirty="0" smtClean="0"/>
              <a:t>Università degli Studi di Camerino;</a:t>
            </a:r>
          </a:p>
          <a:p>
            <a:r>
              <a:rPr lang="it-IT" dirty="0" smtClean="0"/>
              <a:t>Università degli Studi di Torino;</a:t>
            </a:r>
          </a:p>
          <a:p>
            <a:r>
              <a:rPr lang="it-IT" dirty="0" smtClean="0"/>
              <a:t>Università degli Studi di Firenze;</a:t>
            </a:r>
          </a:p>
          <a:p>
            <a:r>
              <a:rPr lang="it-IT" dirty="0" smtClean="0"/>
              <a:t>Università della Calabria;</a:t>
            </a:r>
          </a:p>
          <a:p>
            <a:r>
              <a:rPr lang="it-IT" dirty="0" smtClean="0"/>
              <a:t>Università degli Studi di Palermo;</a:t>
            </a:r>
          </a:p>
          <a:p>
            <a:r>
              <a:rPr lang="it-IT" dirty="0" smtClean="0"/>
              <a:t>Università degli Studi di Catania;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653136"/>
            <a:ext cx="151498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r>
              <a:rPr lang="it-IT" dirty="0" smtClean="0"/>
              <a:t>Università della Basilicata;</a:t>
            </a:r>
          </a:p>
          <a:p>
            <a:r>
              <a:rPr lang="it-IT" dirty="0" smtClean="0"/>
              <a:t>Università di Pisa;</a:t>
            </a:r>
          </a:p>
          <a:p>
            <a:r>
              <a:rPr lang="it-IT" dirty="0" smtClean="0"/>
              <a:t>Università di Udine;</a:t>
            </a:r>
          </a:p>
          <a:p>
            <a:r>
              <a:rPr lang="it-IT" dirty="0" smtClean="0"/>
              <a:t>Università di Ferrara;</a:t>
            </a:r>
          </a:p>
          <a:p>
            <a:r>
              <a:rPr lang="it-IT" dirty="0" smtClean="0"/>
              <a:t>Università di Milano</a:t>
            </a:r>
          </a:p>
          <a:p>
            <a:r>
              <a:rPr lang="it-IT" dirty="0" smtClean="0"/>
              <a:t>Università di Siena</a:t>
            </a:r>
          </a:p>
          <a:p>
            <a:r>
              <a:rPr lang="it-IT" dirty="0" smtClean="0"/>
              <a:t>Università di Foggia </a:t>
            </a:r>
          </a:p>
          <a:p>
            <a:r>
              <a:rPr lang="it-IT" dirty="0" smtClean="0"/>
              <a:t>Università  di L’Aquila </a:t>
            </a:r>
          </a:p>
          <a:p>
            <a:r>
              <a:rPr lang="it-IT" dirty="0" smtClean="0"/>
              <a:t>Università di Bari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Università di Messina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Università di Macerata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9017" y="5201816"/>
            <a:ext cx="151498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 smtClean="0">
                <a:solidFill>
                  <a:srgbClr val="FF0000"/>
                </a:solidFill>
              </a:rPr>
              <a:t>Convegni tematici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472518" cy="532859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Matematica e Letteratura ( Salerno Aprile)</a:t>
            </a:r>
          </a:p>
          <a:p>
            <a:r>
              <a:rPr lang="it-IT" sz="3200" dirty="0" smtClean="0"/>
              <a:t>Matematica e Filosofia ( Salerno Giugno)</a:t>
            </a:r>
          </a:p>
          <a:p>
            <a:r>
              <a:rPr lang="it-IT" sz="3200" dirty="0" smtClean="0"/>
              <a:t>Matematica e Arte (Salerno - Roma maggio) </a:t>
            </a:r>
          </a:p>
          <a:p>
            <a:r>
              <a:rPr lang="it-IT" sz="3200" dirty="0" smtClean="0"/>
              <a:t>Matematica e Comunicazione ( Camerino, Ottobre ) </a:t>
            </a:r>
          </a:p>
          <a:p>
            <a:r>
              <a:rPr lang="it-IT" sz="3200" dirty="0" smtClean="0"/>
              <a:t>Matematica e Storia ( Sa- Ferrara, Dicembre) </a:t>
            </a:r>
          </a:p>
          <a:p>
            <a:r>
              <a:rPr lang="it-IT" sz="3200" dirty="0" smtClean="0"/>
              <a:t>Matematica e Scienze ( Salerno, Marzo) </a:t>
            </a:r>
          </a:p>
          <a:p>
            <a:r>
              <a:rPr lang="it-IT" sz="3200" dirty="0" smtClean="0"/>
              <a:t>Matematica e Logica ( Torino, Novembre) </a:t>
            </a:r>
          </a:p>
          <a:p>
            <a:r>
              <a:rPr lang="it-IT" sz="3200" dirty="0" err="1" smtClean="0"/>
              <a:t>Seninari</a:t>
            </a:r>
            <a:r>
              <a:rPr lang="it-IT" sz="3200" dirty="0" smtClean="0"/>
              <a:t> nazionali ( Settembre) 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2207</TotalTime>
  <Words>1145</Words>
  <Application>Microsoft Office PowerPoint</Application>
  <PresentationFormat>Presentazione su schermo (4:3)</PresentationFormat>
  <Paragraphs>248</Paragraphs>
  <Slides>32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Equinozio</vt:lpstr>
      <vt:lpstr>      Liceo Matematico</vt:lpstr>
      <vt:lpstr>      Descrizione del liceo matematico      </vt:lpstr>
      <vt:lpstr>Diapositiva 3</vt:lpstr>
      <vt:lpstr>Quadro teorico</vt:lpstr>
      <vt:lpstr>Diapositiva 5</vt:lpstr>
      <vt:lpstr>Dipartimenti UNISA coinvolti </vt:lpstr>
      <vt:lpstr>A livello nazionale </vt:lpstr>
      <vt:lpstr>Diapositiva 8</vt:lpstr>
      <vt:lpstr>Convegni tematici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 : Il Dipartimento di Matematica</vt:lpstr>
      <vt:lpstr> L’Istituto s’impegna </vt:lpstr>
      <vt:lpstr>Diapositiva 24</vt:lpstr>
      <vt:lpstr>                   Palestra di matematica 2014</vt:lpstr>
      <vt:lpstr>                   Palestra di matematica 2015</vt:lpstr>
      <vt:lpstr>                Ipotesi Alternanza Scuola-Lavoro per i Licei Matematici </vt:lpstr>
      <vt:lpstr>Diapositiva 28</vt:lpstr>
      <vt:lpstr>Diapositiva 29</vt:lpstr>
      <vt:lpstr>Diapositiva 30</vt:lpstr>
      <vt:lpstr>Matematica e Arte 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Leopardi e la matematica</dc:title>
  <dc:creator>DESIMONEF</dc:creator>
  <cp:lastModifiedBy>Raffaele TortorielloR</cp:lastModifiedBy>
  <cp:revision>188</cp:revision>
  <dcterms:created xsi:type="dcterms:W3CDTF">2011-05-03T07:51:23Z</dcterms:created>
  <dcterms:modified xsi:type="dcterms:W3CDTF">2020-10-07T09:28:26Z</dcterms:modified>
</cp:coreProperties>
</file>